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B2258E-7887-4D2B-921F-980761FE5053}" type="datetimeFigureOut">
              <a:rPr lang="it-IT" smtClean="0"/>
              <a:pPr/>
              <a:t>18/05/2024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117A61-5267-402A-8902-17DDB2628A3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unica.istruzione.gov.it/i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j8FlXGPcO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lolicealerossano.it/esami-di-stato-2020-2024-pubblicazione-documento-15-maggi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nino\Desktop\esami di stato 202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785794"/>
            <a:ext cx="2609850" cy="175260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1571604" y="3286124"/>
            <a:ext cx="5803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b="1" dirty="0" smtClean="0"/>
              <a:t>Mercoledì 19 giugno 2024 </a:t>
            </a:r>
          </a:p>
          <a:p>
            <a:pPr algn="ctr"/>
            <a:r>
              <a:rPr lang="it-IT" sz="4000" b="1" dirty="0" smtClean="0"/>
              <a:t>ore 8:30</a:t>
            </a:r>
            <a:endParaRPr lang="it-IT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accent1">
                    <a:lumMod val="75000"/>
                  </a:schemeClr>
                </a:solidFill>
              </a:rPr>
              <a:t>Colloquio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3. Il colloquio si svolge a partire dall’analisi, da parte del candidato, del materiale scelto dalla commissione/classe, attinente alle Indicazioni nazionali per i Licei. Il materiale è costituito da un testo, un documento, un’esperienza, un progetto, un problema, ed è predisposto e assegnato dalla commissione/classe ai sensi del comma 5.</a:t>
            </a:r>
          </a:p>
          <a:p>
            <a:pPr algn="just"/>
            <a:r>
              <a:rPr lang="it-IT" dirty="0" smtClean="0"/>
              <a:t>Il materiale è finalizzato a favorire la trattazione dei nodi concettuali caratterizzanti le diverse discipline e del loro rapporto interdisciplinare.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rgbClr val="7030A0"/>
                </a:solidFill>
              </a:rPr>
              <a:t>Voto finale</a:t>
            </a:r>
            <a:endParaRPr lang="it-IT" sz="3600" b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 smtClean="0"/>
              <a:t>La commissione dispone di un massimo di venti punti per la valutazione di ciascuna delle prove scritte e di un massimo di venti punti per la valutazione del colloquio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800" b="1" i="1" dirty="0" smtClean="0"/>
              <a:t>Curriculum dello Studente</a:t>
            </a:r>
            <a:endParaRPr lang="it-IT" sz="4800" b="1" i="1" dirty="0"/>
          </a:p>
        </p:txBody>
      </p:sp>
      <p:pic>
        <p:nvPicPr>
          <p:cNvPr id="1027" name="Picture 3" descr="C:\Users\Tonino\Desktop\Esami di Stato 2024\Allegato B   Infografica CV Studenti Frequentanti_page-0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85625" y="1600200"/>
            <a:ext cx="5010749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>
                <a:solidFill>
                  <a:srgbClr val="0070C0"/>
                </a:solidFill>
              </a:rPr>
              <a:t>IL CAPOLAVORO</a:t>
            </a:r>
            <a:endParaRPr lang="it-IT" sz="44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hlinkClick r:id="rId2"/>
              </a:rPr>
              <a:t>https://unica.istruzione.gov.it/it</a:t>
            </a:r>
            <a:r>
              <a:rPr lang="it-IT" dirty="0" smtClean="0"/>
              <a:t> 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Il Capolavoro è una sorta di vetrina dello studente, con il quale quest'ultimo può mettere in mostra le proprie competenze e passioni. Può essere però anche un punto di partenza, insieme al Curriculum dello Studente, per personalizzare l'orale della Maturità, con l'obiettivo di valorizzare il colloquio.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it-IT" dirty="0" smtClean="0"/>
              <a:t>Del Capolavoro possono far parte vari tipi di materiali, sulla base delle competenze del singolo studente. Ad esempio, si può scrivere </a:t>
            </a:r>
            <a:r>
              <a:rPr lang="it-IT" b="1" dirty="0" smtClean="0"/>
              <a:t>una storia</a:t>
            </a:r>
            <a:r>
              <a:rPr lang="it-IT" dirty="0" smtClean="0"/>
              <a:t>, o anche </a:t>
            </a:r>
            <a:r>
              <a:rPr lang="it-IT" b="1" dirty="0" smtClean="0"/>
              <a:t>un articolo di giornale</a:t>
            </a:r>
            <a:r>
              <a:rPr lang="it-IT" dirty="0" smtClean="0"/>
              <a:t>, se si è bravi nella scrittura, oppure </a:t>
            </a:r>
            <a:r>
              <a:rPr lang="it-IT" b="1" dirty="0" smtClean="0"/>
              <a:t>una canzone </a:t>
            </a:r>
            <a:r>
              <a:rPr lang="it-IT" dirty="0" smtClean="0"/>
              <a:t>se si studia qualche strumento musicale, o ancora </a:t>
            </a:r>
            <a:r>
              <a:rPr lang="it-IT" b="1" dirty="0" smtClean="0"/>
              <a:t>un disegno </a:t>
            </a:r>
            <a:r>
              <a:rPr lang="it-IT" dirty="0" smtClean="0"/>
              <a:t>o </a:t>
            </a:r>
            <a:r>
              <a:rPr lang="it-IT" b="1" dirty="0" smtClean="0"/>
              <a:t>un esperimento</a:t>
            </a:r>
            <a:r>
              <a:rPr lang="it-IT" dirty="0" smtClean="0"/>
              <a:t>, anche di gruppo. L'importante è che possa essere associata a una o più competenze tra quelle censite dalla piattaforma in accordo con il quadro delle competenze europee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>
                <a:solidFill>
                  <a:srgbClr val="0070C0"/>
                </a:solidFill>
              </a:rPr>
              <a:t>IL CAPOLAVORO</a:t>
            </a:r>
            <a:endParaRPr lang="it-IT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it-IT" sz="3600" i="1" dirty="0" smtClean="0">
                <a:solidFill>
                  <a:srgbClr val="FF0000"/>
                </a:solidFill>
                <a:latin typeface="Arial Nova" pitchFamily="34" charset="0"/>
              </a:rPr>
              <a:t>Forza ragazze e ragazzi</a:t>
            </a:r>
            <a:endParaRPr lang="it-IT" sz="3600" i="1" dirty="0">
              <a:solidFill>
                <a:srgbClr val="FF0000"/>
              </a:solidFill>
              <a:latin typeface="Arial Nov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/>
          <a:lstStyle/>
          <a:p>
            <a:pPr>
              <a:buNone/>
            </a:pPr>
            <a:r>
              <a:rPr lang="it-IT" b="1" i="1" dirty="0" smtClean="0"/>
              <a:t>Insegnate ai vostri figli</a:t>
            </a:r>
          </a:p>
          <a:p>
            <a:pPr>
              <a:buNone/>
            </a:pPr>
            <a:r>
              <a:rPr lang="it-IT" b="1" i="1" dirty="0" smtClean="0"/>
              <a:t>Ciò in cui credete</a:t>
            </a:r>
          </a:p>
          <a:p>
            <a:pPr>
              <a:buNone/>
            </a:pPr>
            <a:r>
              <a:rPr lang="it-IT" b="1" i="1" dirty="0" smtClean="0"/>
              <a:t>Creiamo un mondo</a:t>
            </a:r>
          </a:p>
          <a:p>
            <a:pPr>
              <a:buNone/>
            </a:pPr>
            <a:r>
              <a:rPr lang="it-IT" b="1" i="1" dirty="0" smtClean="0"/>
              <a:t>in cui possiamo vivere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Teach your children   – Crosby, Stills, Nash e Young </a:t>
            </a:r>
          </a:p>
          <a:p>
            <a:pPr>
              <a:buNone/>
            </a:pPr>
            <a:endParaRPr lang="it-IT" i="1" dirty="0" smtClean="0"/>
          </a:p>
          <a:p>
            <a:r>
              <a:rPr lang="it-IT" sz="2000" i="1" dirty="0" smtClean="0">
                <a:hlinkClick r:id="rId2"/>
              </a:rPr>
              <a:t>https://www.youtube.com/watch?v=zj8FlXGPcOQ</a:t>
            </a:r>
            <a:r>
              <a:rPr lang="it-IT" sz="2000" i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785926"/>
            <a:ext cx="8341643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oppi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Partecipazione prove Invalsi;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Frequenza per almeno tre quarti del monte ore annuale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personalizzato;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Valutazione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non inferiore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ai sei decimi in ciascuna disciplina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o gruppo di discipline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it-IT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oto di comportamento non inferiore a sei de</a:t>
            </a:r>
            <a:r>
              <a:rPr lang="it-IT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cimi</a:t>
            </a:r>
            <a:endParaRPr lang="it-IT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28728" y="714356"/>
            <a:ext cx="6000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Per essere ammessi </a:t>
            </a:r>
            <a:r>
              <a:rPr lang="it-IT" sz="3200" dirty="0" smtClean="0"/>
              <a:t>all’esame: 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00100" y="2000240"/>
            <a:ext cx="72152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 smtClean="0"/>
              <a:t>Entro il 15 maggio 2024 il consiglio di classe elabora un documento che esplicita i contenuti, i metodi, i mezzi, gli spazi e i tempi del percorso formativo, i criteri, gli strumenti di valutazione adottati e gli obiettivi raggiunti, nonché ogni altro elemento che lo stesso consiglio di classe ritenga utile e significativo ai fini dello svolgimento dell’esame. Per le discipline coinvolte sono altresì evidenziati gli obiettivi specifici di apprendimento ovvero i risultati di apprendimento oggetto di valutazione specifica per l’insegnamento trasversale di Educazione civica.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 smtClean="0"/>
              <a:t>Link</a:t>
            </a:r>
            <a:r>
              <a:rPr lang="it-IT" sz="2000" dirty="0" smtClean="0"/>
              <a:t>: </a:t>
            </a:r>
            <a:r>
              <a:rPr lang="it-IT" sz="2000" dirty="0" smtClean="0">
                <a:hlinkClick r:id="rId2"/>
              </a:rPr>
              <a:t>https://</a:t>
            </a:r>
            <a:r>
              <a:rPr lang="it-IT" sz="2000" dirty="0" smtClean="0">
                <a:hlinkClick r:id="rId2"/>
              </a:rPr>
              <a:t>www.pololicealerossano.it/esami-di-stato-2020- 2024-pubblicazione-documento-15-maggio/</a:t>
            </a:r>
            <a:r>
              <a:rPr lang="it-IT" sz="2000" dirty="0" smtClean="0"/>
              <a:t> 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357290" y="785794"/>
            <a:ext cx="600079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DOCUMENTO 15 MAGGIO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smtClean="0"/>
              <a:t>Credito scolastico</a:t>
            </a:r>
            <a:endParaRPr lang="it-IT" sz="4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4718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4400" dirty="0" smtClean="0"/>
              <a:t>Massimo di </a:t>
            </a:r>
            <a:r>
              <a:rPr lang="it-IT" sz="4400" b="1" dirty="0" smtClean="0"/>
              <a:t>quaranta punti</a:t>
            </a:r>
            <a:r>
              <a:rPr lang="it-IT" sz="4400" dirty="0" smtClean="0"/>
              <a:t>, di cui:</a:t>
            </a:r>
          </a:p>
          <a:p>
            <a:pPr>
              <a:buNone/>
            </a:pPr>
            <a:r>
              <a:rPr lang="it-IT" sz="4400" b="1" dirty="0" smtClean="0"/>
              <a:t>dodici </a:t>
            </a:r>
            <a:r>
              <a:rPr lang="it-IT" sz="4400" dirty="0" smtClean="0"/>
              <a:t>per il terzo anno,</a:t>
            </a:r>
          </a:p>
          <a:p>
            <a:pPr>
              <a:buNone/>
            </a:pPr>
            <a:r>
              <a:rPr lang="it-IT" sz="4400" b="1" dirty="0" smtClean="0"/>
              <a:t>tredici</a:t>
            </a:r>
            <a:r>
              <a:rPr lang="it-IT" sz="4400" dirty="0" smtClean="0"/>
              <a:t> per il quarto anno</a:t>
            </a:r>
          </a:p>
          <a:p>
            <a:pPr>
              <a:buNone/>
            </a:pPr>
            <a:r>
              <a:rPr lang="it-IT" sz="4400" b="1" dirty="0" smtClean="0"/>
              <a:t>quindici</a:t>
            </a:r>
            <a:r>
              <a:rPr lang="it-IT" sz="4400" dirty="0" smtClean="0"/>
              <a:t> per il quinto anno. 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chemeClr val="accent3">
                    <a:lumMod val="75000"/>
                  </a:schemeClr>
                </a:solidFill>
              </a:rPr>
              <a:t>Prima prova scritta</a:t>
            </a:r>
            <a:endParaRPr lang="it-IT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5000660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La </a:t>
            </a:r>
            <a:r>
              <a:rPr lang="it-IT" b="1" dirty="0" smtClean="0"/>
              <a:t>prima prova scritta </a:t>
            </a:r>
            <a:r>
              <a:rPr lang="it-IT" dirty="0" smtClean="0"/>
              <a:t>accerta la padronanza della lingua italiana nonché le capacità espressive, logico-linguistiche e critiche del candidato. Essa consiste nella redazione di un elaborato con differenti tipologie testuali in ambito artistico, letterario, filosofico, scientifico, storico, sociale, economico e tecnologico. La prova può essere strutturata in più parti, anche per consentire la verifica di competenze diverse, in particolare della comprensione degli aspetti linguistici, espressivi e logico-argomentativi, oltre che della riflessione critica da parte del candidato. </a:t>
            </a:r>
          </a:p>
          <a:p>
            <a:pPr algn="just"/>
            <a:r>
              <a:rPr lang="it-IT" dirty="0" smtClean="0"/>
              <a:t>(Durata </a:t>
            </a:r>
            <a:r>
              <a:rPr lang="it-IT" dirty="0"/>
              <a:t>della prova </a:t>
            </a:r>
            <a:r>
              <a:rPr lang="it-IT" u="sng" dirty="0"/>
              <a:t>6 ore</a:t>
            </a:r>
            <a:r>
              <a:rPr lang="it-IT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rgbClr val="00B050"/>
                </a:solidFill>
              </a:rPr>
              <a:t>Seconda prova scritta</a:t>
            </a:r>
            <a:endParaRPr lang="it-IT" sz="3600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La seconda prova si svolge in forma scritta, grafica o scritto-grafica, pratica ha per oggetto una disciplina caratterizzante il corso di studio ed è intesa ad accertare le conoscenze, le abilità e le competenze attese dal profilo educativo culturale e professionale dello studente dello specifico indirizzo.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28596" y="5357826"/>
            <a:ext cx="735811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Durata della prova:  V. </a:t>
            </a:r>
            <a:r>
              <a:rPr lang="it-IT" sz="2400" dirty="0"/>
              <a:t>quadri di riferimento </a:t>
            </a:r>
            <a:endParaRPr lang="it-IT" sz="2400" dirty="0" smtClean="0"/>
          </a:p>
          <a:p>
            <a:pPr algn="ctr"/>
            <a:r>
              <a:rPr lang="it-IT" sz="2400" dirty="0" smtClean="0"/>
              <a:t>                                   allegati </a:t>
            </a:r>
            <a:r>
              <a:rPr lang="it-IT" sz="2400" dirty="0"/>
              <a:t>al D.M.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accent1">
                    <a:lumMod val="75000"/>
                  </a:schemeClr>
                </a:solidFill>
              </a:rPr>
              <a:t>Colloquio</a:t>
            </a:r>
            <a:endParaRPr lang="it-IT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 smtClean="0"/>
              <a:t>1. Il colloquio ha la finalità di accertare il conseguimento del profilo educativo, culturale e professionale della studentessa o dello studente (PECUP). Nello svolgimento dei colloqui la commissione d’esame tiene conto delle informazioni contenute nel Curriculum dello studente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accent1">
                    <a:lumMod val="75000"/>
                  </a:schemeClr>
                </a:solidFill>
              </a:rPr>
              <a:t>Colloquio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800" dirty="0" smtClean="0"/>
              <a:t>2. Ai fini di cui al comma 1, il candidato dimostra, nel corso del colloquio: </a:t>
            </a:r>
          </a:p>
          <a:p>
            <a:pPr algn="just">
              <a:buNone/>
            </a:pPr>
            <a:r>
              <a:rPr lang="it-IT" sz="2800" dirty="0"/>
              <a:t> </a:t>
            </a:r>
            <a:r>
              <a:rPr lang="it-IT" sz="2800" dirty="0" smtClean="0"/>
              <a:t>  a. di aver acquisito i contenuti e i metodi propri delle singole discipline, di essere capace di utilizzare le conoscenze acquisite e di metterle in relazione tra loro per argomentare in maniera critica e personale, utilizzando anche la lingua straniera;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chemeClr val="accent1">
                    <a:lumMod val="75000"/>
                  </a:schemeClr>
                </a:solidFill>
              </a:rPr>
              <a:t>Colloquio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b. di saper analizzare criticamente e correlare al percorso di studi seguito e al PECUP, mediante una breve relazione o un lavoro multimediale, le esperienze svolte nell’ambito dei PCTO</a:t>
            </a:r>
          </a:p>
          <a:p>
            <a:pPr algn="just"/>
            <a:r>
              <a:rPr lang="it-IT" dirty="0" smtClean="0"/>
              <a:t>c. di aver maturato le competenze di Educazione civica come definite nel curricolo d’istituto e previste dalle attività declinate dal documento del consiglio di classe.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391</TotalTime>
  <Words>778</Words>
  <Application>Microsoft Office PowerPoint</Application>
  <PresentationFormat>Presentazione su schermo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Loggia</vt:lpstr>
      <vt:lpstr>Diapositiva 1</vt:lpstr>
      <vt:lpstr>Diapositiva 2</vt:lpstr>
      <vt:lpstr>Diapositiva 3</vt:lpstr>
      <vt:lpstr>Credito scolastico</vt:lpstr>
      <vt:lpstr>Prima prova scritta</vt:lpstr>
      <vt:lpstr>Seconda prova scritta</vt:lpstr>
      <vt:lpstr>Colloquio</vt:lpstr>
      <vt:lpstr>Colloquio</vt:lpstr>
      <vt:lpstr>Colloquio</vt:lpstr>
      <vt:lpstr>Colloquio</vt:lpstr>
      <vt:lpstr>Voto finale</vt:lpstr>
      <vt:lpstr>Curriculum dello Studente</vt:lpstr>
      <vt:lpstr>IL CAPOLAVORO</vt:lpstr>
      <vt:lpstr>IL CAPOLAVORO</vt:lpstr>
      <vt:lpstr>Forza ragazze e ragazzi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HP</cp:lastModifiedBy>
  <cp:revision>18</cp:revision>
  <dcterms:created xsi:type="dcterms:W3CDTF">2024-05-15T15:41:56Z</dcterms:created>
  <dcterms:modified xsi:type="dcterms:W3CDTF">2024-05-18T14:01:40Z</dcterms:modified>
</cp:coreProperties>
</file>